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10287000" cx="18288000"/>
  <p:notesSz cx="6858000" cy="9144000"/>
  <p:embeddedFontLst>
    <p:embeddedFont>
      <p:font typeface="Sansita"/>
      <p:regular r:id="rId15"/>
      <p:bold r:id="rId16"/>
      <p:italic r:id="rId17"/>
      <p:boldItalic r:id="rId18"/>
    </p:embeddedFont>
    <p:embeddedFont>
      <p:font typeface="DM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3" roundtripDataSignature="AMtx7mhSd15bpnmmegngYm+zuG0dKxoa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MSans-bold.fntdata"/><Relationship Id="rId11" Type="http://schemas.openxmlformats.org/officeDocument/2006/relationships/slide" Target="slides/slide6.xml"/><Relationship Id="rId22" Type="http://schemas.openxmlformats.org/officeDocument/2006/relationships/font" Target="fonts/DMSans-boldItalic.fntdata"/><Relationship Id="rId10" Type="http://schemas.openxmlformats.org/officeDocument/2006/relationships/slide" Target="slides/slide5.xml"/><Relationship Id="rId21" Type="http://schemas.openxmlformats.org/officeDocument/2006/relationships/font" Target="fonts/DM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ansita-regular.fntdata"/><Relationship Id="rId14" Type="http://schemas.openxmlformats.org/officeDocument/2006/relationships/slide" Target="slides/slide9.xml"/><Relationship Id="rId17" Type="http://schemas.openxmlformats.org/officeDocument/2006/relationships/font" Target="fonts/Sansita-italic.fntdata"/><Relationship Id="rId16" Type="http://schemas.openxmlformats.org/officeDocument/2006/relationships/font" Target="fonts/Sansit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DMSans-regular.fntdata"/><Relationship Id="rId6" Type="http://schemas.openxmlformats.org/officeDocument/2006/relationships/slide" Target="slides/slide1.xml"/><Relationship Id="rId18" Type="http://schemas.openxmlformats.org/officeDocument/2006/relationships/font" Target="fonts/Sansit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3.png>
</file>

<file path=ppt/media/image14.jpg>
</file>

<file path=ppt/media/image15.png>
</file>

<file path=ppt/media/image16.jpg>
</file>

<file path=ppt/media/image17.png>
</file>

<file path=ppt/media/image19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0.png>
</file>

<file path=ppt/media/image31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6.png"/><Relationship Id="rId7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Relationship Id="rId4" Type="http://schemas.openxmlformats.org/officeDocument/2006/relationships/image" Target="../media/image9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jpg"/><Relationship Id="rId4" Type="http://schemas.openxmlformats.org/officeDocument/2006/relationships/image" Target="../media/image10.png"/><Relationship Id="rId5" Type="http://schemas.openxmlformats.org/officeDocument/2006/relationships/image" Target="../media/image24.png"/><Relationship Id="rId6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30.png"/><Relationship Id="rId5" Type="http://schemas.openxmlformats.org/officeDocument/2006/relationships/image" Target="../media/image27.png"/><Relationship Id="rId6" Type="http://schemas.openxmlformats.org/officeDocument/2006/relationships/image" Target="../media/image11.png"/><Relationship Id="rId7" Type="http://schemas.openxmlformats.org/officeDocument/2006/relationships/image" Target="../media/image19.png"/><Relationship Id="rId8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21.jpg"/><Relationship Id="rId5" Type="http://schemas.openxmlformats.org/officeDocument/2006/relationships/image" Target="../media/image25.png"/><Relationship Id="rId6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 rot="-5400000">
            <a:off x="11338296" y="4100704"/>
            <a:ext cx="11958151" cy="2037819"/>
            <a:chOff x="0" y="-28575"/>
            <a:chExt cx="3149472" cy="536710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3149472" cy="508135"/>
            </a:xfrm>
            <a:custGeom>
              <a:rect b="b" l="l" r="r" t="t"/>
              <a:pathLst>
                <a:path extrusionOk="0"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86" name="Google Shape;86;p1"/>
            <p:cNvSpPr txBox="1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3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"/>
          <p:cNvSpPr/>
          <p:nvPr/>
        </p:nvSpPr>
        <p:spPr>
          <a:xfrm>
            <a:off x="11208957" y="-1011147"/>
            <a:ext cx="2647750" cy="2647750"/>
          </a:xfrm>
          <a:custGeom>
            <a:rect b="b" l="l" r="r" t="t"/>
            <a:pathLst>
              <a:path extrusionOk="0"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"/>
          <p:cNvSpPr/>
          <p:nvPr/>
        </p:nvSpPr>
        <p:spPr>
          <a:xfrm>
            <a:off x="10378499" y="649481"/>
            <a:ext cx="7519437" cy="8987928"/>
          </a:xfrm>
          <a:custGeom>
            <a:rect b="b" l="l" r="r" t="t"/>
            <a:pathLst>
              <a:path extrusionOk="0" h="10286873" w="8606155">
                <a:moveTo>
                  <a:pt x="8606155" y="10251440"/>
                </a:moveTo>
                <a:cubicBezTo>
                  <a:pt x="8606155" y="10284587"/>
                  <a:pt x="8595487" y="10286873"/>
                  <a:pt x="8567674" y="10286873"/>
                </a:cubicBezTo>
                <a:cubicBezTo>
                  <a:pt x="5713095" y="10286238"/>
                  <a:pt x="2858643" y="10286238"/>
                  <a:pt x="4064" y="10286238"/>
                </a:cubicBezTo>
                <a:cubicBezTo>
                  <a:pt x="0" y="10272395"/>
                  <a:pt x="6350" y="10259822"/>
                  <a:pt x="9271" y="10246995"/>
                </a:cubicBezTo>
                <a:cubicBezTo>
                  <a:pt x="134747" y="9685401"/>
                  <a:pt x="260350" y="9123934"/>
                  <a:pt x="386207" y="8562467"/>
                </a:cubicBezTo>
                <a:cubicBezTo>
                  <a:pt x="565658" y="7761986"/>
                  <a:pt x="745490" y="6961632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5"/>
                  <a:pt x="8605139" y="6846316"/>
                  <a:pt x="8606155" y="1025144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2762" l="0" r="0" t="-12763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"/>
          <p:cNvSpPr txBox="1"/>
          <p:nvPr/>
        </p:nvSpPr>
        <p:spPr>
          <a:xfrm>
            <a:off x="1573748" y="7036704"/>
            <a:ext cx="7913921" cy="462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3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3030" u="none" cap="none" strike="noStrike">
                <a:solidFill>
                  <a:srgbClr val="56AEFF"/>
                </a:solidFill>
                <a:latin typeface="Sansita"/>
                <a:ea typeface="Sansita"/>
                <a:cs typeface="Sansita"/>
                <a:sym typeface="Sansita"/>
              </a:rPr>
              <a:t>Presentado por Elias M. Retamales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1573748" y="3615629"/>
            <a:ext cx="10959000" cy="17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306">
                <a:solidFill>
                  <a:srgbClr val="FFFBFB"/>
                </a:solidFill>
              </a:rPr>
              <a:t>SRNEXUS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1573748" y="1241030"/>
            <a:ext cx="2126388" cy="3955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3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2545" u="none" cap="none" strike="noStrike">
                <a:solidFill>
                  <a:srgbClr val="56AEFF"/>
                </a:solidFill>
                <a:latin typeface="Sansita"/>
                <a:ea typeface="Sansita"/>
                <a:cs typeface="Sansita"/>
                <a:sym typeface="Sansita"/>
              </a:rPr>
              <a:t>MKDesigns</a:t>
            </a:r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-295175" y="8630507"/>
            <a:ext cx="2647750" cy="2647750"/>
          </a:xfrm>
          <a:custGeom>
            <a:rect b="b" l="l" r="r" t="t"/>
            <a:pathLst>
              <a:path extrusionOk="0"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3" name="Google Shape;93;p1"/>
          <p:cNvSpPr txBox="1"/>
          <p:nvPr/>
        </p:nvSpPr>
        <p:spPr>
          <a:xfrm>
            <a:off x="1573748" y="7609887"/>
            <a:ext cx="7913921" cy="3904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3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2530" u="none" cap="none" strike="noStrike">
                <a:solidFill>
                  <a:srgbClr val="56AEFF"/>
                </a:solidFill>
                <a:latin typeface="Sansita"/>
                <a:ea typeface="Sansita"/>
                <a:cs typeface="Sansita"/>
                <a:sym typeface="Sansita"/>
              </a:rPr>
              <a:t>Docente: Viviana Soto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/>
          <p:cNvGrpSpPr/>
          <p:nvPr/>
        </p:nvGrpSpPr>
        <p:grpSpPr>
          <a:xfrm>
            <a:off x="2986667" y="2983770"/>
            <a:ext cx="2613061" cy="2373554"/>
            <a:chOff x="0" y="-38100"/>
            <a:chExt cx="991873" cy="900960"/>
          </a:xfrm>
        </p:grpSpPr>
        <p:sp>
          <p:nvSpPr>
            <p:cNvPr id="99" name="Google Shape;99;p2"/>
            <p:cNvSpPr/>
            <p:nvPr/>
          </p:nvSpPr>
          <p:spPr>
            <a:xfrm>
              <a:off x="0" y="0"/>
              <a:ext cx="991873" cy="862860"/>
            </a:xfrm>
            <a:custGeom>
              <a:rect b="b" l="l" r="r" t="t"/>
              <a:pathLst>
                <a:path extrusionOk="0"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cap="sq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0" name="Google Shape;100;p2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3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/>
          <p:cNvCxnSpPr/>
          <p:nvPr/>
        </p:nvCxnSpPr>
        <p:spPr>
          <a:xfrm>
            <a:off x="3133964" y="4640463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2" name="Google Shape;102;p2"/>
          <p:cNvGrpSpPr/>
          <p:nvPr/>
        </p:nvGrpSpPr>
        <p:grpSpPr>
          <a:xfrm>
            <a:off x="5844564" y="2983770"/>
            <a:ext cx="2613061" cy="2373554"/>
            <a:chOff x="0" y="-38100"/>
            <a:chExt cx="991873" cy="900960"/>
          </a:xfrm>
        </p:grpSpPr>
        <p:sp>
          <p:nvSpPr>
            <p:cNvPr id="103" name="Google Shape;103;p2"/>
            <p:cNvSpPr/>
            <p:nvPr/>
          </p:nvSpPr>
          <p:spPr>
            <a:xfrm>
              <a:off x="0" y="0"/>
              <a:ext cx="991873" cy="862860"/>
            </a:xfrm>
            <a:custGeom>
              <a:rect b="b" l="l" r="r" t="t"/>
              <a:pathLst>
                <a:path extrusionOk="0"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cap="sq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4" name="Google Shape;104;p2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3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5" name="Google Shape;105;p2"/>
          <p:cNvCxnSpPr/>
          <p:nvPr/>
        </p:nvCxnSpPr>
        <p:spPr>
          <a:xfrm>
            <a:off x="5991861" y="4640463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6" name="Google Shape;106;p2"/>
          <p:cNvGrpSpPr/>
          <p:nvPr/>
        </p:nvGrpSpPr>
        <p:grpSpPr>
          <a:xfrm>
            <a:off x="4293198" y="5895125"/>
            <a:ext cx="2613061" cy="2353031"/>
            <a:chOff x="0" y="-38100"/>
            <a:chExt cx="991873" cy="893170"/>
          </a:xfrm>
        </p:grpSpPr>
        <p:sp>
          <p:nvSpPr>
            <p:cNvPr id="107" name="Google Shape;107;p2"/>
            <p:cNvSpPr/>
            <p:nvPr/>
          </p:nvSpPr>
          <p:spPr>
            <a:xfrm>
              <a:off x="0" y="0"/>
              <a:ext cx="991873" cy="855070"/>
            </a:xfrm>
            <a:custGeom>
              <a:rect b="b" l="l" r="r" t="t"/>
              <a:pathLst>
                <a:path extrusionOk="0"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cap="sq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8" name="Google Shape;108;p2"/>
            <p:cNvSpPr txBox="1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3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9" name="Google Shape;109;p2"/>
          <p:cNvCxnSpPr/>
          <p:nvPr/>
        </p:nvCxnSpPr>
        <p:spPr>
          <a:xfrm>
            <a:off x="4440495" y="7551819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0" name="Google Shape;110;p2"/>
          <p:cNvGrpSpPr/>
          <p:nvPr/>
        </p:nvGrpSpPr>
        <p:grpSpPr>
          <a:xfrm>
            <a:off x="7151094" y="5895125"/>
            <a:ext cx="2613061" cy="2353031"/>
            <a:chOff x="0" y="-38100"/>
            <a:chExt cx="991873" cy="893170"/>
          </a:xfrm>
        </p:grpSpPr>
        <p:sp>
          <p:nvSpPr>
            <p:cNvPr id="111" name="Google Shape;111;p2"/>
            <p:cNvSpPr/>
            <p:nvPr/>
          </p:nvSpPr>
          <p:spPr>
            <a:xfrm>
              <a:off x="0" y="0"/>
              <a:ext cx="991873" cy="855070"/>
            </a:xfrm>
            <a:custGeom>
              <a:rect b="b" l="l" r="r" t="t"/>
              <a:pathLst>
                <a:path extrusionOk="0"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cap="sq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12" name="Google Shape;112;p2"/>
            <p:cNvSpPr txBox="1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3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13" name="Google Shape;113;p2"/>
          <p:cNvCxnSpPr/>
          <p:nvPr/>
        </p:nvCxnSpPr>
        <p:spPr>
          <a:xfrm>
            <a:off x="7298392" y="7551819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4" name="Google Shape;114;p2"/>
          <p:cNvSpPr/>
          <p:nvPr/>
        </p:nvSpPr>
        <p:spPr>
          <a:xfrm>
            <a:off x="10000675" y="1509629"/>
            <a:ext cx="6992751" cy="8074770"/>
          </a:xfrm>
          <a:custGeom>
            <a:rect b="b" l="l" r="r" t="t"/>
            <a:pathLst>
              <a:path extrusionOk="0" h="6350000" w="54991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solidFill>
            <a:srgbClr val="56AEFF"/>
          </a:solidFill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2"/>
          <p:cNvSpPr/>
          <p:nvPr/>
        </p:nvSpPr>
        <p:spPr>
          <a:xfrm>
            <a:off x="10143550" y="1698193"/>
            <a:ext cx="6697476" cy="7733806"/>
          </a:xfrm>
          <a:custGeom>
            <a:rect b="b" l="l" r="r" t="t"/>
            <a:pathLst>
              <a:path extrusionOk="0" h="6350000" w="54991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6655" r="-36657" t="0"/>
            </a:stretch>
          </a:blipFill>
          <a:ln>
            <a:noFill/>
          </a:ln>
        </p:spPr>
      </p:sp>
      <p:grpSp>
        <p:nvGrpSpPr>
          <p:cNvPr id="116" name="Google Shape;116;p2"/>
          <p:cNvGrpSpPr/>
          <p:nvPr/>
        </p:nvGrpSpPr>
        <p:grpSpPr>
          <a:xfrm>
            <a:off x="8705275" y="2983770"/>
            <a:ext cx="2613061" cy="2373554"/>
            <a:chOff x="0" y="-38100"/>
            <a:chExt cx="991873" cy="900960"/>
          </a:xfrm>
        </p:grpSpPr>
        <p:sp>
          <p:nvSpPr>
            <p:cNvPr id="117" name="Google Shape;117;p2"/>
            <p:cNvSpPr/>
            <p:nvPr/>
          </p:nvSpPr>
          <p:spPr>
            <a:xfrm>
              <a:off x="0" y="0"/>
              <a:ext cx="991873" cy="862860"/>
            </a:xfrm>
            <a:custGeom>
              <a:rect b="b" l="l" r="r" t="t"/>
              <a:pathLst>
                <a:path extrusionOk="0"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cap="sq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18" name="Google Shape;118;p2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3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19" name="Google Shape;119;p2"/>
          <p:cNvCxnSpPr/>
          <p:nvPr/>
        </p:nvCxnSpPr>
        <p:spPr>
          <a:xfrm>
            <a:off x="8852572" y="4640463"/>
            <a:ext cx="2203125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" name="Google Shape;120;p2"/>
          <p:cNvSpPr/>
          <p:nvPr/>
        </p:nvSpPr>
        <p:spPr>
          <a:xfrm>
            <a:off x="-7631327" y="597505"/>
            <a:ext cx="9077445" cy="9077445"/>
          </a:xfrm>
          <a:custGeom>
            <a:rect b="b" l="l" r="r" t="t"/>
            <a:pathLst>
              <a:path extrusionOk="0"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p2"/>
          <p:cNvSpPr txBox="1"/>
          <p:nvPr/>
        </p:nvSpPr>
        <p:spPr>
          <a:xfrm>
            <a:off x="2986667" y="1698193"/>
            <a:ext cx="8437330" cy="1230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019" u="none" cap="none" strike="noStrike">
                <a:solidFill>
                  <a:srgbClr val="56AEFF"/>
                </a:solidFill>
                <a:latin typeface="Arial"/>
                <a:ea typeface="Arial"/>
                <a:cs typeface="Arial"/>
                <a:sym typeface="Arial"/>
              </a:rPr>
              <a:t>PRESENTACIÓN</a:t>
            </a:r>
            <a:endParaRPr/>
          </a:p>
        </p:txBody>
      </p:sp>
      <p:sp>
        <p:nvSpPr>
          <p:cNvPr id="122" name="Google Shape;122;p2"/>
          <p:cNvSpPr txBox="1"/>
          <p:nvPr/>
        </p:nvSpPr>
        <p:spPr>
          <a:xfrm>
            <a:off x="3133964" y="4795854"/>
            <a:ext cx="2318467" cy="318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4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87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Introducción</a:t>
            </a:r>
            <a:endParaRPr/>
          </a:p>
        </p:txBody>
      </p:sp>
      <p:sp>
        <p:nvSpPr>
          <p:cNvPr id="123" name="Google Shape;123;p2"/>
          <p:cNvSpPr txBox="1"/>
          <p:nvPr/>
        </p:nvSpPr>
        <p:spPr>
          <a:xfrm>
            <a:off x="3447970" y="3225902"/>
            <a:ext cx="1690455" cy="973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73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/>
          </a:p>
        </p:txBody>
      </p:sp>
      <p:sp>
        <p:nvSpPr>
          <p:cNvPr id="124" name="Google Shape;124;p2"/>
          <p:cNvSpPr txBox="1"/>
          <p:nvPr/>
        </p:nvSpPr>
        <p:spPr>
          <a:xfrm>
            <a:off x="5991861" y="4795854"/>
            <a:ext cx="2318467" cy="318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4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87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Objetivos</a:t>
            </a:r>
            <a:endParaRPr/>
          </a:p>
        </p:txBody>
      </p:sp>
      <p:sp>
        <p:nvSpPr>
          <p:cNvPr id="125" name="Google Shape;125;p2"/>
          <p:cNvSpPr txBox="1"/>
          <p:nvPr/>
        </p:nvSpPr>
        <p:spPr>
          <a:xfrm>
            <a:off x="6305867" y="3225902"/>
            <a:ext cx="1690455" cy="973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73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/>
          </a:p>
        </p:txBody>
      </p:sp>
      <p:sp>
        <p:nvSpPr>
          <p:cNvPr id="126" name="Google Shape;126;p2"/>
          <p:cNvSpPr txBox="1"/>
          <p:nvPr/>
        </p:nvSpPr>
        <p:spPr>
          <a:xfrm>
            <a:off x="4440495" y="7707210"/>
            <a:ext cx="2318467" cy="318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4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87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Metodología</a:t>
            </a:r>
            <a:endParaRPr/>
          </a:p>
        </p:txBody>
      </p:sp>
      <p:sp>
        <p:nvSpPr>
          <p:cNvPr id="127" name="Google Shape;127;p2"/>
          <p:cNvSpPr txBox="1"/>
          <p:nvPr/>
        </p:nvSpPr>
        <p:spPr>
          <a:xfrm>
            <a:off x="4754501" y="6137257"/>
            <a:ext cx="1690455" cy="973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73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04</a:t>
            </a:r>
            <a:endParaRPr/>
          </a:p>
        </p:txBody>
      </p:sp>
      <p:sp>
        <p:nvSpPr>
          <p:cNvPr id="128" name="Google Shape;128;p2"/>
          <p:cNvSpPr txBox="1"/>
          <p:nvPr/>
        </p:nvSpPr>
        <p:spPr>
          <a:xfrm>
            <a:off x="7298392" y="7707210"/>
            <a:ext cx="2318467" cy="318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4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87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Conclusión</a:t>
            </a:r>
            <a:endParaRPr/>
          </a:p>
        </p:txBody>
      </p:sp>
      <p:sp>
        <p:nvSpPr>
          <p:cNvPr id="129" name="Google Shape;129;p2"/>
          <p:cNvSpPr txBox="1"/>
          <p:nvPr/>
        </p:nvSpPr>
        <p:spPr>
          <a:xfrm>
            <a:off x="7612398" y="6137257"/>
            <a:ext cx="1690455" cy="973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73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05</a:t>
            </a:r>
            <a:endParaRPr/>
          </a:p>
        </p:txBody>
      </p:sp>
      <p:sp>
        <p:nvSpPr>
          <p:cNvPr id="130" name="Google Shape;130;p2"/>
          <p:cNvSpPr txBox="1"/>
          <p:nvPr/>
        </p:nvSpPr>
        <p:spPr>
          <a:xfrm>
            <a:off x="8852572" y="4795854"/>
            <a:ext cx="2318467" cy="318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4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87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Factibilidad</a:t>
            </a:r>
            <a:endParaRPr/>
          </a:p>
        </p:txBody>
      </p:sp>
      <p:sp>
        <p:nvSpPr>
          <p:cNvPr id="131" name="Google Shape;131;p2"/>
          <p:cNvSpPr txBox="1"/>
          <p:nvPr/>
        </p:nvSpPr>
        <p:spPr>
          <a:xfrm>
            <a:off x="9166578" y="3225902"/>
            <a:ext cx="1690455" cy="973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73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" name="Google Shape;136;p3"/>
          <p:cNvCxnSpPr/>
          <p:nvPr/>
        </p:nvCxnSpPr>
        <p:spPr>
          <a:xfrm>
            <a:off x="6786345" y="3095522"/>
            <a:ext cx="0" cy="4676296"/>
          </a:xfrm>
          <a:prstGeom prst="straightConnector1">
            <a:avLst/>
          </a:prstGeom>
          <a:noFill/>
          <a:ln cap="flat" cmpd="sng" w="476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7" name="Google Shape;137;p3"/>
          <p:cNvSpPr txBox="1"/>
          <p:nvPr/>
        </p:nvSpPr>
        <p:spPr>
          <a:xfrm>
            <a:off x="7127084" y="6248558"/>
            <a:ext cx="5655271" cy="1934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Industrias que dependen del monitoreo estructural y la toma de decisiones basadas en datos, como la ingeniería civil, la construcción, y la automatización industrial</a:t>
            </a:r>
            <a:endParaRPr/>
          </a:p>
        </p:txBody>
      </p:sp>
      <p:grpSp>
        <p:nvGrpSpPr>
          <p:cNvPr id="138" name="Google Shape;138;p3"/>
          <p:cNvGrpSpPr/>
          <p:nvPr/>
        </p:nvGrpSpPr>
        <p:grpSpPr>
          <a:xfrm rot="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id="139" name="Google Shape;139;p3"/>
            <p:cNvSpPr/>
            <p:nvPr/>
          </p:nvSpPr>
          <p:spPr>
            <a:xfrm>
              <a:off x="0" y="0"/>
              <a:ext cx="4149650" cy="4149650"/>
            </a:xfrm>
            <a:custGeom>
              <a:rect b="b" l="l" r="r" t="t"/>
              <a:pathLst>
                <a:path extrusionOk="0"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40" name="Google Shape;140;p3"/>
            <p:cNvSpPr/>
            <p:nvPr/>
          </p:nvSpPr>
          <p:spPr>
            <a:xfrm>
              <a:off x="4600097" y="861572"/>
              <a:ext cx="4149650" cy="3288079"/>
            </a:xfrm>
            <a:custGeom>
              <a:rect b="b" l="l" r="r" t="t"/>
              <a:pathLst>
                <a:path extrusionOk="0"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26200" l="0" r="0" t="0"/>
              </a:stretch>
            </a:blipFill>
            <a:ln>
              <a:noFill/>
            </a:ln>
          </p:spPr>
        </p:sp>
        <p:sp>
          <p:nvSpPr>
            <p:cNvPr id="141" name="Google Shape;141;p3"/>
            <p:cNvSpPr/>
            <p:nvPr/>
          </p:nvSpPr>
          <p:spPr>
            <a:xfrm>
              <a:off x="9194248" y="202855"/>
              <a:ext cx="4149650" cy="4149650"/>
            </a:xfrm>
            <a:custGeom>
              <a:rect b="b" l="l" r="r" t="t"/>
              <a:pathLst>
                <a:path extrusionOk="0"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42" name="Google Shape;142;p3"/>
            <p:cNvSpPr/>
            <p:nvPr/>
          </p:nvSpPr>
          <p:spPr>
            <a:xfrm>
              <a:off x="13794345" y="1064427"/>
              <a:ext cx="4149650" cy="3288079"/>
            </a:xfrm>
            <a:custGeom>
              <a:rect b="b" l="l" r="r" t="t"/>
              <a:pathLst>
                <a:path extrusionOk="0"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26200" l="0" r="0" t="0"/>
              </a:stretch>
            </a:blipFill>
            <a:ln>
              <a:noFill/>
            </a:ln>
          </p:spPr>
        </p:sp>
      </p:grpSp>
      <p:sp>
        <p:nvSpPr>
          <p:cNvPr id="143" name="Google Shape;143;p3"/>
          <p:cNvSpPr/>
          <p:nvPr/>
        </p:nvSpPr>
        <p:spPr>
          <a:xfrm rot="6150721">
            <a:off x="6080933" y="4579544"/>
            <a:ext cx="13544802" cy="1127911"/>
          </a:xfrm>
          <a:custGeom>
            <a:rect b="b" l="l" r="r" t="t"/>
            <a:pathLst>
              <a:path extrusionOk="0"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-137163"/>
            </a:stretch>
          </a:blipFill>
          <a:ln>
            <a:noFill/>
          </a:ln>
        </p:spPr>
      </p:sp>
      <p:sp>
        <p:nvSpPr>
          <p:cNvPr id="144" name="Google Shape;144;p3"/>
          <p:cNvSpPr/>
          <p:nvPr/>
        </p:nvSpPr>
        <p:spPr>
          <a:xfrm>
            <a:off x="12074720" y="0"/>
            <a:ext cx="6254290" cy="10287000"/>
          </a:xfrm>
          <a:custGeom>
            <a:rect b="b" l="l" r="r" t="t"/>
            <a:pathLst>
              <a:path extrusionOk="0" h="6350000" w="3860673">
                <a:moveTo>
                  <a:pt x="3860673" y="0"/>
                </a:moveTo>
                <a:lnTo>
                  <a:pt x="2341753" y="6350000"/>
                </a:lnTo>
                <a:lnTo>
                  <a:pt x="0" y="6350000"/>
                </a:lnTo>
                <a:lnTo>
                  <a:pt x="1518920" y="0"/>
                </a:lnTo>
                <a:lnTo>
                  <a:pt x="3860673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3426" r="-73426" t="0"/>
            </a:stretch>
          </a:blipFill>
          <a:ln>
            <a:noFill/>
          </a:ln>
        </p:spPr>
      </p:sp>
      <p:sp>
        <p:nvSpPr>
          <p:cNvPr id="145" name="Google Shape;145;p3"/>
          <p:cNvSpPr/>
          <p:nvPr/>
        </p:nvSpPr>
        <p:spPr>
          <a:xfrm rot="-4615544">
            <a:off x="10510810" y="5041623"/>
            <a:ext cx="13544802" cy="1127911"/>
          </a:xfrm>
          <a:custGeom>
            <a:rect b="b" l="l" r="r" t="t"/>
            <a:pathLst>
              <a:path extrusionOk="0"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-137163"/>
            </a:stretch>
          </a:blipFill>
          <a:ln>
            <a:noFill/>
          </a:ln>
        </p:spPr>
      </p:sp>
      <p:grpSp>
        <p:nvGrpSpPr>
          <p:cNvPr id="146" name="Google Shape;146;p3"/>
          <p:cNvGrpSpPr/>
          <p:nvPr/>
        </p:nvGrpSpPr>
        <p:grpSpPr>
          <a:xfrm rot="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id="147" name="Google Shape;147;p3"/>
            <p:cNvSpPr/>
            <p:nvPr/>
          </p:nvSpPr>
          <p:spPr>
            <a:xfrm>
              <a:off x="0" y="0"/>
              <a:ext cx="4149650" cy="4149650"/>
            </a:xfrm>
            <a:custGeom>
              <a:rect b="b" l="l" r="r" t="t"/>
              <a:pathLst>
                <a:path extrusionOk="0"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48" name="Google Shape;148;p3"/>
            <p:cNvSpPr/>
            <p:nvPr/>
          </p:nvSpPr>
          <p:spPr>
            <a:xfrm>
              <a:off x="4600097" y="861572"/>
              <a:ext cx="4149650" cy="3288079"/>
            </a:xfrm>
            <a:custGeom>
              <a:rect b="b" l="l" r="r" t="t"/>
              <a:pathLst>
                <a:path extrusionOk="0"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26200" l="0" r="0" t="0"/>
              </a:stretch>
            </a:blipFill>
            <a:ln>
              <a:noFill/>
            </a:ln>
          </p:spPr>
        </p:sp>
        <p:sp>
          <p:nvSpPr>
            <p:cNvPr id="149" name="Google Shape;149;p3"/>
            <p:cNvSpPr/>
            <p:nvPr/>
          </p:nvSpPr>
          <p:spPr>
            <a:xfrm>
              <a:off x="9194248" y="202855"/>
              <a:ext cx="4149650" cy="4149650"/>
            </a:xfrm>
            <a:custGeom>
              <a:rect b="b" l="l" r="r" t="t"/>
              <a:pathLst>
                <a:path extrusionOk="0"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50" name="Google Shape;150;p3"/>
            <p:cNvSpPr/>
            <p:nvPr/>
          </p:nvSpPr>
          <p:spPr>
            <a:xfrm>
              <a:off x="13794345" y="1064427"/>
              <a:ext cx="4149650" cy="3288079"/>
            </a:xfrm>
            <a:custGeom>
              <a:rect b="b" l="l" r="r" t="t"/>
              <a:pathLst>
                <a:path extrusionOk="0"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-26200" l="0" r="0" t="0"/>
              </a:stretch>
            </a:blipFill>
            <a:ln>
              <a:noFill/>
            </a:ln>
          </p:spPr>
        </p:sp>
      </p:grpSp>
      <p:sp>
        <p:nvSpPr>
          <p:cNvPr id="151" name="Google Shape;151;p3"/>
          <p:cNvSpPr txBox="1"/>
          <p:nvPr/>
        </p:nvSpPr>
        <p:spPr>
          <a:xfrm>
            <a:off x="2238302" y="603490"/>
            <a:ext cx="9018647" cy="1230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01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INTRODUCCIÓN</a:t>
            </a:r>
            <a:endParaRPr/>
          </a:p>
        </p:txBody>
      </p:sp>
      <p:sp>
        <p:nvSpPr>
          <p:cNvPr id="152" name="Google Shape;152;p3"/>
          <p:cNvSpPr txBox="1"/>
          <p:nvPr/>
        </p:nvSpPr>
        <p:spPr>
          <a:xfrm>
            <a:off x="646993" y="6248558"/>
            <a:ext cx="5782165" cy="2321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Desarrollo de una plataforma web y API para gestionar y visualizar los datos en tiempo real, utilizando una base de datos de series temporales (InfluxDB) y Base de datos relacionales (MySQL) para resúmenes y estadísticas</a:t>
            </a:r>
            <a:endParaRPr/>
          </a:p>
        </p:txBody>
      </p:sp>
      <p:sp>
        <p:nvSpPr>
          <p:cNvPr id="153" name="Google Shape;153;p3"/>
          <p:cNvSpPr txBox="1"/>
          <p:nvPr/>
        </p:nvSpPr>
        <p:spPr>
          <a:xfrm>
            <a:off x="1531680" y="5741200"/>
            <a:ext cx="4026849" cy="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SOLUCIÓN</a:t>
            </a:r>
            <a:endParaRPr/>
          </a:p>
        </p:txBody>
      </p:sp>
      <p:sp>
        <p:nvSpPr>
          <p:cNvPr id="154" name="Google Shape;154;p3"/>
          <p:cNvSpPr txBox="1"/>
          <p:nvPr/>
        </p:nvSpPr>
        <p:spPr>
          <a:xfrm>
            <a:off x="7714397" y="5741200"/>
            <a:ext cx="4026849" cy="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GRUPO OBJETIVO</a:t>
            </a:r>
            <a:endParaRPr/>
          </a:p>
        </p:txBody>
      </p:sp>
      <p:cxnSp>
        <p:nvCxnSpPr>
          <p:cNvPr id="155" name="Google Shape;155;p3"/>
          <p:cNvCxnSpPr/>
          <p:nvPr/>
        </p:nvCxnSpPr>
        <p:spPr>
          <a:xfrm>
            <a:off x="1706603" y="5433670"/>
            <a:ext cx="10032820" cy="0"/>
          </a:xfrm>
          <a:prstGeom prst="straightConnector1">
            <a:avLst/>
          </a:prstGeom>
          <a:noFill/>
          <a:ln cap="flat" cmpd="sng" w="476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6" name="Google Shape;156;p3"/>
          <p:cNvSpPr txBox="1"/>
          <p:nvPr/>
        </p:nvSpPr>
        <p:spPr>
          <a:xfrm>
            <a:off x="7127084" y="3040596"/>
            <a:ext cx="5726250" cy="1934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Dificultades en la gestión y visualización de grandes volúmenes de datos generados por sensores IoT en tiempo real, afectando la toma de decisiones en industrias como la construcción.</a:t>
            </a:r>
            <a:endParaRPr/>
          </a:p>
        </p:txBody>
      </p:sp>
      <p:sp>
        <p:nvSpPr>
          <p:cNvPr id="157" name="Google Shape;157;p3"/>
          <p:cNvSpPr txBox="1"/>
          <p:nvPr/>
        </p:nvSpPr>
        <p:spPr>
          <a:xfrm>
            <a:off x="646993" y="2846866"/>
            <a:ext cx="6100632" cy="1934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El proyecto se desarrolla en el ámbito del monitoreo utilizando sensores especializados (strain gage, PT100, acelerómetros, inclinómetros MEMS, etc.) conectados a dispositivos IoT y sistemas DAQ.</a:t>
            </a:r>
            <a:endParaRPr/>
          </a:p>
        </p:txBody>
      </p:sp>
      <p:sp>
        <p:nvSpPr>
          <p:cNvPr id="158" name="Google Shape;158;p3"/>
          <p:cNvSpPr txBox="1"/>
          <p:nvPr/>
        </p:nvSpPr>
        <p:spPr>
          <a:xfrm>
            <a:off x="1531680" y="2271725"/>
            <a:ext cx="4026849" cy="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CONTEXTO</a:t>
            </a:r>
            <a:endParaRPr/>
          </a:p>
        </p:txBody>
      </p:sp>
      <p:sp>
        <p:nvSpPr>
          <p:cNvPr id="159" name="Google Shape;159;p3"/>
          <p:cNvSpPr txBox="1"/>
          <p:nvPr/>
        </p:nvSpPr>
        <p:spPr>
          <a:xfrm>
            <a:off x="7488324" y="2271725"/>
            <a:ext cx="4026849" cy="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PROBLEMÁTICA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"/>
          <p:cNvSpPr/>
          <p:nvPr/>
        </p:nvSpPr>
        <p:spPr>
          <a:xfrm>
            <a:off x="10982623" y="4586506"/>
            <a:ext cx="4433007" cy="1427098"/>
          </a:xfrm>
          <a:custGeom>
            <a:rect b="b" l="l" r="r" t="t"/>
            <a:pathLst>
              <a:path extrusionOk="0" h="1380998" w="4289806">
                <a:moveTo>
                  <a:pt x="4013454" y="876173"/>
                </a:moveTo>
                <a:lnTo>
                  <a:pt x="3530854" y="0"/>
                </a:lnTo>
                <a:lnTo>
                  <a:pt x="758825" y="0"/>
                </a:lnTo>
                <a:lnTo>
                  <a:pt x="279400" y="876173"/>
                </a:lnTo>
                <a:lnTo>
                  <a:pt x="0" y="1380998"/>
                </a:lnTo>
                <a:lnTo>
                  <a:pt x="4289806" y="1380998"/>
                </a:lnTo>
                <a:lnTo>
                  <a:pt x="4013454" y="876173"/>
                </a:lnTo>
                <a:close/>
              </a:path>
            </a:pathLst>
          </a:custGeom>
          <a:solidFill>
            <a:srgbClr val="4BD1FB"/>
          </a:solidFill>
          <a:ln>
            <a:noFill/>
          </a:ln>
        </p:spPr>
      </p:sp>
      <p:sp>
        <p:nvSpPr>
          <p:cNvPr id="165" name="Google Shape;165;p4"/>
          <p:cNvSpPr/>
          <p:nvPr/>
        </p:nvSpPr>
        <p:spPr>
          <a:xfrm>
            <a:off x="11815942" y="1873011"/>
            <a:ext cx="2769284" cy="2611534"/>
          </a:xfrm>
          <a:custGeom>
            <a:rect b="b" l="l" r="r" t="t"/>
            <a:pathLst>
              <a:path extrusionOk="0" h="2527173" w="2679827">
                <a:moveTo>
                  <a:pt x="1343152" y="0"/>
                </a:moveTo>
                <a:lnTo>
                  <a:pt x="0" y="2527173"/>
                </a:lnTo>
                <a:lnTo>
                  <a:pt x="2679827" y="2527173"/>
                </a:lnTo>
                <a:lnTo>
                  <a:pt x="1343152" y="0"/>
                </a:lnTo>
                <a:close/>
              </a:path>
            </a:pathLst>
          </a:custGeom>
          <a:solidFill>
            <a:srgbClr val="CFF4FF"/>
          </a:solidFill>
          <a:ln>
            <a:noFill/>
          </a:ln>
        </p:spPr>
      </p:sp>
      <p:sp>
        <p:nvSpPr>
          <p:cNvPr id="166" name="Google Shape;166;p4"/>
          <p:cNvSpPr/>
          <p:nvPr/>
        </p:nvSpPr>
        <p:spPr>
          <a:xfrm>
            <a:off x="9135929" y="7686899"/>
            <a:ext cx="8123329" cy="1571461"/>
          </a:xfrm>
          <a:custGeom>
            <a:rect b="b" l="l" r="r" t="t"/>
            <a:pathLst>
              <a:path extrusionOk="0" h="1520698" w="7860919">
                <a:moveTo>
                  <a:pt x="879475" y="0"/>
                </a:moveTo>
                <a:lnTo>
                  <a:pt x="0" y="1520698"/>
                </a:lnTo>
                <a:lnTo>
                  <a:pt x="3933698" y="1520698"/>
                </a:lnTo>
                <a:lnTo>
                  <a:pt x="7860919" y="1520698"/>
                </a:lnTo>
                <a:lnTo>
                  <a:pt x="6981571" y="0"/>
                </a:lnTo>
                <a:lnTo>
                  <a:pt x="879475" y="0"/>
                </a:lnTo>
                <a:close/>
              </a:path>
            </a:pathLst>
          </a:custGeom>
          <a:solidFill>
            <a:srgbClr val="0071C9"/>
          </a:solidFill>
          <a:ln>
            <a:noFill/>
          </a:ln>
        </p:spPr>
      </p:sp>
      <p:sp>
        <p:nvSpPr>
          <p:cNvPr id="167" name="Google Shape;167;p4"/>
          <p:cNvSpPr/>
          <p:nvPr/>
        </p:nvSpPr>
        <p:spPr>
          <a:xfrm>
            <a:off x="10116567" y="6131866"/>
            <a:ext cx="6167992" cy="1424079"/>
          </a:xfrm>
          <a:custGeom>
            <a:rect b="b" l="l" r="r" t="t"/>
            <a:pathLst>
              <a:path extrusionOk="0" h="1378077" w="5968746">
                <a:moveTo>
                  <a:pt x="5194173" y="0"/>
                </a:moveTo>
                <a:lnTo>
                  <a:pt x="774700" y="0"/>
                </a:lnTo>
                <a:lnTo>
                  <a:pt x="0" y="1378077"/>
                </a:lnTo>
                <a:lnTo>
                  <a:pt x="5968746" y="1378077"/>
                </a:lnTo>
                <a:lnTo>
                  <a:pt x="5194173" y="0"/>
                </a:lnTo>
                <a:close/>
              </a:path>
            </a:pathLst>
          </a:custGeom>
          <a:solidFill>
            <a:srgbClr val="56AEFF"/>
          </a:solidFill>
          <a:ln>
            <a:noFill/>
          </a:ln>
        </p:spPr>
      </p:sp>
      <p:sp>
        <p:nvSpPr>
          <p:cNvPr id="168" name="Google Shape;168;p4"/>
          <p:cNvSpPr/>
          <p:nvPr/>
        </p:nvSpPr>
        <p:spPr>
          <a:xfrm>
            <a:off x="12557312" y="4699474"/>
            <a:ext cx="1137117" cy="1137117"/>
          </a:xfrm>
          <a:custGeom>
            <a:rect b="b" l="l" r="r" t="t"/>
            <a:pathLst>
              <a:path extrusionOk="0" h="1137117" w="1137117">
                <a:moveTo>
                  <a:pt x="0" y="0"/>
                </a:moveTo>
                <a:lnTo>
                  <a:pt x="1137117" y="0"/>
                </a:lnTo>
                <a:lnTo>
                  <a:pt x="1137117" y="1137117"/>
                </a:lnTo>
                <a:lnTo>
                  <a:pt x="0" y="11371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9" name="Google Shape;169;p4"/>
          <p:cNvSpPr/>
          <p:nvPr/>
        </p:nvSpPr>
        <p:spPr>
          <a:xfrm>
            <a:off x="12557312" y="6363602"/>
            <a:ext cx="1280605" cy="973260"/>
          </a:xfrm>
          <a:custGeom>
            <a:rect b="b" l="l" r="r" t="t"/>
            <a:pathLst>
              <a:path extrusionOk="0" h="973260" w="1280605">
                <a:moveTo>
                  <a:pt x="0" y="0"/>
                </a:moveTo>
                <a:lnTo>
                  <a:pt x="1280605" y="0"/>
                </a:lnTo>
                <a:lnTo>
                  <a:pt x="1280605" y="973260"/>
                </a:lnTo>
                <a:lnTo>
                  <a:pt x="0" y="9732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0" name="Google Shape;170;p4"/>
          <p:cNvSpPr/>
          <p:nvPr/>
        </p:nvSpPr>
        <p:spPr>
          <a:xfrm>
            <a:off x="12434923" y="7852312"/>
            <a:ext cx="1525382" cy="1240575"/>
          </a:xfrm>
          <a:custGeom>
            <a:rect b="b" l="l" r="r" t="t"/>
            <a:pathLst>
              <a:path extrusionOk="0" h="1240575" w="1525382">
                <a:moveTo>
                  <a:pt x="0" y="0"/>
                </a:moveTo>
                <a:lnTo>
                  <a:pt x="1525383" y="0"/>
                </a:lnTo>
                <a:lnTo>
                  <a:pt x="1525383" y="1240575"/>
                </a:lnTo>
                <a:lnTo>
                  <a:pt x="0" y="12405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1" name="Google Shape;171;p4"/>
          <p:cNvSpPr/>
          <p:nvPr/>
        </p:nvSpPr>
        <p:spPr>
          <a:xfrm>
            <a:off x="12650582" y="2884820"/>
            <a:ext cx="1187335" cy="1187335"/>
          </a:xfrm>
          <a:custGeom>
            <a:rect b="b" l="l" r="r" t="t"/>
            <a:pathLst>
              <a:path extrusionOk="0" h="1187335" w="1187335">
                <a:moveTo>
                  <a:pt x="0" y="0"/>
                </a:moveTo>
                <a:lnTo>
                  <a:pt x="1187335" y="0"/>
                </a:lnTo>
                <a:lnTo>
                  <a:pt x="1187335" y="1187336"/>
                </a:lnTo>
                <a:lnTo>
                  <a:pt x="0" y="11873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4"/>
          <p:cNvSpPr txBox="1"/>
          <p:nvPr/>
        </p:nvSpPr>
        <p:spPr>
          <a:xfrm>
            <a:off x="1474116" y="1019175"/>
            <a:ext cx="5801499" cy="9715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26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/>
          </a:p>
        </p:txBody>
      </p:sp>
      <p:sp>
        <p:nvSpPr>
          <p:cNvPr id="173" name="Google Shape;173;p4"/>
          <p:cNvSpPr txBox="1"/>
          <p:nvPr/>
        </p:nvSpPr>
        <p:spPr>
          <a:xfrm>
            <a:off x="1833033" y="4808997"/>
            <a:ext cx="957654" cy="738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3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/>
          </a:p>
        </p:txBody>
      </p:sp>
      <p:sp>
        <p:nvSpPr>
          <p:cNvPr id="174" name="Google Shape;174;p4"/>
          <p:cNvSpPr txBox="1"/>
          <p:nvPr/>
        </p:nvSpPr>
        <p:spPr>
          <a:xfrm>
            <a:off x="1833033" y="5957417"/>
            <a:ext cx="957654" cy="738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3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/>
          </a:p>
        </p:txBody>
      </p:sp>
      <p:sp>
        <p:nvSpPr>
          <p:cNvPr id="175" name="Google Shape;175;p4"/>
          <p:cNvSpPr txBox="1"/>
          <p:nvPr/>
        </p:nvSpPr>
        <p:spPr>
          <a:xfrm>
            <a:off x="1833033" y="7103423"/>
            <a:ext cx="957654" cy="738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3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/>
          </a:p>
        </p:txBody>
      </p:sp>
      <p:sp>
        <p:nvSpPr>
          <p:cNvPr id="176" name="Google Shape;176;p4"/>
          <p:cNvSpPr txBox="1"/>
          <p:nvPr/>
        </p:nvSpPr>
        <p:spPr>
          <a:xfrm>
            <a:off x="1588269" y="1943100"/>
            <a:ext cx="9801338" cy="19619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41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General: </a:t>
            </a:r>
            <a:endParaRPr/>
          </a:p>
          <a:p>
            <a:pPr indent="0" lvl="0" marL="0" marR="0" rtl="0" algn="l">
              <a:lnSpc>
                <a:spcPct val="137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41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Desarrollar una plataforma de integración para gestionar y visualizar datos obtenidos de sensores IoT en tiempo real.</a:t>
            </a:r>
            <a:endParaRPr/>
          </a:p>
          <a:p>
            <a:pPr indent="0" lvl="0" marL="0" marR="0" rtl="0" algn="l">
              <a:lnSpc>
                <a:spcPct val="137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41" u="none" cap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7" name="Google Shape;177;p4"/>
          <p:cNvSpPr/>
          <p:nvPr/>
        </p:nvSpPr>
        <p:spPr>
          <a:xfrm>
            <a:off x="15128164" y="-2586935"/>
            <a:ext cx="5956513" cy="5956513"/>
          </a:xfrm>
          <a:custGeom>
            <a:rect b="b" l="l" r="r" t="t"/>
            <a:pathLst>
              <a:path extrusionOk="0"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8" name="Google Shape;178;p4"/>
          <p:cNvSpPr/>
          <p:nvPr/>
        </p:nvSpPr>
        <p:spPr>
          <a:xfrm>
            <a:off x="-3359890" y="7239384"/>
            <a:ext cx="5956513" cy="5956513"/>
          </a:xfrm>
          <a:custGeom>
            <a:rect b="b" l="l" r="r" t="t"/>
            <a:pathLst>
              <a:path extrusionOk="0"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9" name="Google Shape;179;p4"/>
          <p:cNvSpPr txBox="1"/>
          <p:nvPr/>
        </p:nvSpPr>
        <p:spPr>
          <a:xfrm>
            <a:off x="2790687" y="4890535"/>
            <a:ext cx="6345242" cy="651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Implementar una API que gestione la recolección, almacenamiento y consulta de datos IoT.</a:t>
            </a:r>
            <a:endParaRPr/>
          </a:p>
        </p:txBody>
      </p:sp>
      <p:sp>
        <p:nvSpPr>
          <p:cNvPr id="180" name="Google Shape;180;p4"/>
          <p:cNvSpPr txBox="1"/>
          <p:nvPr/>
        </p:nvSpPr>
        <p:spPr>
          <a:xfrm>
            <a:off x="2790687" y="6025750"/>
            <a:ext cx="6345242" cy="651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Crear un ORM en Laravel que permita una comunicación eficiente con InfluxDB.</a:t>
            </a:r>
            <a:endParaRPr/>
          </a:p>
        </p:txBody>
      </p:sp>
      <p:sp>
        <p:nvSpPr>
          <p:cNvPr id="181" name="Google Shape;181;p4"/>
          <p:cNvSpPr txBox="1"/>
          <p:nvPr/>
        </p:nvSpPr>
        <p:spPr>
          <a:xfrm>
            <a:off x="2790687" y="7163056"/>
            <a:ext cx="6345242" cy="651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Desarrollar gráficos interactivos para visualizar datos de sensores en tiempo real.</a:t>
            </a:r>
            <a:endParaRPr/>
          </a:p>
        </p:txBody>
      </p:sp>
      <p:cxnSp>
        <p:nvCxnSpPr>
          <p:cNvPr id="182" name="Google Shape;182;p4"/>
          <p:cNvCxnSpPr/>
          <p:nvPr/>
        </p:nvCxnSpPr>
        <p:spPr>
          <a:xfrm rot="10800000">
            <a:off x="2050278" y="5899254"/>
            <a:ext cx="586120" cy="0"/>
          </a:xfrm>
          <a:prstGeom prst="straightConnector1">
            <a:avLst/>
          </a:prstGeom>
          <a:noFill/>
          <a:ln cap="flat" cmpd="sng" w="47625">
            <a:solidFill>
              <a:srgbClr val="4BD1F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3" name="Google Shape;183;p4"/>
          <p:cNvCxnSpPr/>
          <p:nvPr/>
        </p:nvCxnSpPr>
        <p:spPr>
          <a:xfrm rot="10800000">
            <a:off x="1987322" y="7034468"/>
            <a:ext cx="586120" cy="0"/>
          </a:xfrm>
          <a:prstGeom prst="straightConnector1">
            <a:avLst/>
          </a:prstGeom>
          <a:noFill/>
          <a:ln cap="flat" cmpd="sng" w="47625">
            <a:solidFill>
              <a:srgbClr val="4BD1F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4" name="Google Shape;184;p4"/>
          <p:cNvSpPr txBox="1"/>
          <p:nvPr/>
        </p:nvSpPr>
        <p:spPr>
          <a:xfrm>
            <a:off x="1588269" y="4040989"/>
            <a:ext cx="9801338" cy="477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41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Específicos: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"/>
          <p:cNvSpPr/>
          <p:nvPr/>
        </p:nvSpPr>
        <p:spPr>
          <a:xfrm>
            <a:off x="0" y="-866775"/>
            <a:ext cx="18288000" cy="3711744"/>
          </a:xfrm>
          <a:custGeom>
            <a:rect b="b" l="l" r="r" t="t"/>
            <a:pathLst>
              <a:path extrusionOk="0" h="3711744" w="18288000">
                <a:moveTo>
                  <a:pt x="0" y="0"/>
                </a:moveTo>
                <a:lnTo>
                  <a:pt x="18288000" y="0"/>
                </a:lnTo>
                <a:lnTo>
                  <a:pt x="18288000" y="3711744"/>
                </a:lnTo>
                <a:lnTo>
                  <a:pt x="0" y="3711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16120" l="0" r="0" t="-112125"/>
            </a:stretch>
          </a:blipFill>
          <a:ln>
            <a:noFill/>
          </a:ln>
        </p:spPr>
      </p:sp>
      <p:grpSp>
        <p:nvGrpSpPr>
          <p:cNvPr id="190" name="Google Shape;190;p5"/>
          <p:cNvGrpSpPr/>
          <p:nvPr/>
        </p:nvGrpSpPr>
        <p:grpSpPr>
          <a:xfrm>
            <a:off x="3830523" y="-144661"/>
            <a:ext cx="10914035" cy="10431661"/>
            <a:chOff x="0" y="-38100"/>
            <a:chExt cx="2874478" cy="2747433"/>
          </a:xfrm>
        </p:grpSpPr>
        <p:sp>
          <p:nvSpPr>
            <p:cNvPr id="191" name="Google Shape;191;p5"/>
            <p:cNvSpPr/>
            <p:nvPr/>
          </p:nvSpPr>
          <p:spPr>
            <a:xfrm>
              <a:off x="0" y="0"/>
              <a:ext cx="2874478" cy="2709333"/>
            </a:xfrm>
            <a:custGeom>
              <a:rect b="b" l="l" r="r" t="t"/>
              <a:pathLst>
                <a:path extrusionOk="0" h="2709333" w="2874478">
                  <a:moveTo>
                    <a:pt x="0" y="0"/>
                  </a:moveTo>
                  <a:lnTo>
                    <a:pt x="2874478" y="0"/>
                  </a:lnTo>
                  <a:lnTo>
                    <a:pt x="287447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>
                <a:alpha val="74901"/>
              </a:srgbClr>
            </a:solidFill>
            <a:ln>
              <a:noFill/>
            </a:ln>
          </p:spPr>
        </p:sp>
        <p:sp>
          <p:nvSpPr>
            <p:cNvPr id="192" name="Google Shape;192;p5"/>
            <p:cNvSpPr txBox="1"/>
            <p:nvPr/>
          </p:nvSpPr>
          <p:spPr>
            <a:xfrm>
              <a:off x="0" y="-38100"/>
              <a:ext cx="2874478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3" name="Google Shape;193;p5"/>
          <p:cNvSpPr txBox="1"/>
          <p:nvPr/>
        </p:nvSpPr>
        <p:spPr>
          <a:xfrm>
            <a:off x="5021151" y="1415666"/>
            <a:ext cx="8245699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73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FACTIBILIDAD</a:t>
            </a:r>
            <a:endParaRPr/>
          </a:p>
        </p:txBody>
      </p:sp>
      <p:sp>
        <p:nvSpPr>
          <p:cNvPr id="194" name="Google Shape;194;p5"/>
          <p:cNvSpPr txBox="1"/>
          <p:nvPr/>
        </p:nvSpPr>
        <p:spPr>
          <a:xfrm>
            <a:off x="7015834" y="5434938"/>
            <a:ext cx="4256332" cy="628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Recursos</a:t>
            </a:r>
            <a:endParaRPr/>
          </a:p>
        </p:txBody>
      </p:sp>
      <p:cxnSp>
        <p:nvCxnSpPr>
          <p:cNvPr id="195" name="Google Shape;195;p5"/>
          <p:cNvCxnSpPr/>
          <p:nvPr/>
        </p:nvCxnSpPr>
        <p:spPr>
          <a:xfrm>
            <a:off x="5021151" y="7521661"/>
            <a:ext cx="8735422" cy="0"/>
          </a:xfrm>
          <a:prstGeom prst="straightConnector1">
            <a:avLst/>
          </a:prstGeom>
          <a:noFill/>
          <a:ln cap="flat" cmpd="sng" w="47625">
            <a:solidFill>
              <a:srgbClr val="145DA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6" name="Google Shape;196;p5"/>
          <p:cNvSpPr txBox="1"/>
          <p:nvPr/>
        </p:nvSpPr>
        <p:spPr>
          <a:xfrm>
            <a:off x="5021151" y="6338500"/>
            <a:ext cx="8735422" cy="1159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GitHub, Laravel, Packages Laravel, MySQL, InfluxDB, ESP32, Bibliotecas para C++</a:t>
            </a:r>
            <a:endParaRPr/>
          </a:p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215" u="none" cap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7" name="Google Shape;197;p5"/>
          <p:cNvSpPr txBox="1"/>
          <p:nvPr/>
        </p:nvSpPr>
        <p:spPr>
          <a:xfrm>
            <a:off x="5718405" y="7783599"/>
            <a:ext cx="7138272" cy="628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Documentación y experiencia</a:t>
            </a:r>
            <a:endParaRPr/>
          </a:p>
        </p:txBody>
      </p:sp>
      <p:cxnSp>
        <p:nvCxnSpPr>
          <p:cNvPr id="198" name="Google Shape;198;p5"/>
          <p:cNvCxnSpPr/>
          <p:nvPr/>
        </p:nvCxnSpPr>
        <p:spPr>
          <a:xfrm>
            <a:off x="5021151" y="10000226"/>
            <a:ext cx="8735422" cy="0"/>
          </a:xfrm>
          <a:prstGeom prst="straightConnector1">
            <a:avLst/>
          </a:prstGeom>
          <a:noFill/>
          <a:ln cap="flat" cmpd="sng" w="47625">
            <a:solidFill>
              <a:srgbClr val="145DA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" name="Google Shape;199;p5"/>
          <p:cNvSpPr txBox="1"/>
          <p:nvPr/>
        </p:nvSpPr>
        <p:spPr>
          <a:xfrm>
            <a:off x="5021151" y="8662904"/>
            <a:ext cx="8735422" cy="1159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Documentación extensa de herramientas y experiencia técnica previa en la integración de sensores y plataformas web, asegurando viabilidad técnica.</a:t>
            </a:r>
            <a:endParaRPr/>
          </a:p>
        </p:txBody>
      </p:sp>
      <p:sp>
        <p:nvSpPr>
          <p:cNvPr id="200" name="Google Shape;200;p5"/>
          <p:cNvSpPr txBox="1"/>
          <p:nvPr/>
        </p:nvSpPr>
        <p:spPr>
          <a:xfrm>
            <a:off x="7015834" y="2933876"/>
            <a:ext cx="4256332" cy="628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Duración</a:t>
            </a:r>
            <a:endParaRPr/>
          </a:p>
        </p:txBody>
      </p:sp>
      <p:cxnSp>
        <p:nvCxnSpPr>
          <p:cNvPr id="201" name="Google Shape;201;p5"/>
          <p:cNvCxnSpPr/>
          <p:nvPr/>
        </p:nvCxnSpPr>
        <p:spPr>
          <a:xfrm>
            <a:off x="5021151" y="5119687"/>
            <a:ext cx="8735422" cy="0"/>
          </a:xfrm>
          <a:prstGeom prst="straightConnector1">
            <a:avLst/>
          </a:prstGeom>
          <a:noFill/>
          <a:ln cap="flat" cmpd="sng" w="47625">
            <a:solidFill>
              <a:srgbClr val="145DA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2" name="Google Shape;202;p5"/>
          <p:cNvSpPr txBox="1"/>
          <p:nvPr/>
        </p:nvSpPr>
        <p:spPr>
          <a:xfrm>
            <a:off x="5021151" y="3837439"/>
            <a:ext cx="8735422" cy="7718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15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El proyecto se desarrollará desde el 5 de octubre hasta la última semana de noviembre, utilizando sprints semanales.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6"/>
          <p:cNvGrpSpPr/>
          <p:nvPr/>
        </p:nvGrpSpPr>
        <p:grpSpPr>
          <a:xfrm>
            <a:off x="-8209742" y="-217898"/>
            <a:ext cx="15430157" cy="10545890"/>
            <a:chOff x="0" y="0"/>
            <a:chExt cx="5508856" cy="3765081"/>
          </a:xfrm>
        </p:grpSpPr>
        <p:sp>
          <p:nvSpPr>
            <p:cNvPr id="208" name="Google Shape;208;p6"/>
            <p:cNvSpPr/>
            <p:nvPr/>
          </p:nvSpPr>
          <p:spPr>
            <a:xfrm>
              <a:off x="0" y="0"/>
              <a:ext cx="5508856" cy="3765081"/>
            </a:xfrm>
            <a:custGeom>
              <a:rect b="b" l="l" r="r" t="t"/>
              <a:pathLst>
                <a:path extrusionOk="0"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  <a:ln>
              <a:noFill/>
            </a:ln>
          </p:spPr>
        </p:sp>
        <p:sp>
          <p:nvSpPr>
            <p:cNvPr id="209" name="Google Shape;209;p6"/>
            <p:cNvSpPr/>
            <p:nvPr/>
          </p:nvSpPr>
          <p:spPr>
            <a:xfrm>
              <a:off x="0" y="0"/>
              <a:ext cx="5508856" cy="3765081"/>
            </a:xfrm>
            <a:custGeom>
              <a:rect b="b" l="l" r="r" t="t"/>
              <a:pathLst>
                <a:path extrusionOk="0"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-1258" r="-1257" t="0"/>
              </a:stretch>
            </a:blipFill>
            <a:ln>
              <a:noFill/>
            </a:ln>
          </p:spPr>
        </p:sp>
      </p:grpSp>
      <p:sp>
        <p:nvSpPr>
          <p:cNvPr id="210" name="Google Shape;210;p6"/>
          <p:cNvSpPr txBox="1"/>
          <p:nvPr/>
        </p:nvSpPr>
        <p:spPr>
          <a:xfrm>
            <a:off x="4915404" y="2655180"/>
            <a:ext cx="8457192" cy="1003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6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METODOLOGÍA</a:t>
            </a:r>
            <a:endParaRPr/>
          </a:p>
        </p:txBody>
      </p:sp>
      <p:sp>
        <p:nvSpPr>
          <p:cNvPr id="211" name="Google Shape;211;p6"/>
          <p:cNvSpPr txBox="1"/>
          <p:nvPr/>
        </p:nvSpPr>
        <p:spPr>
          <a:xfrm>
            <a:off x="5064292" y="4787015"/>
            <a:ext cx="8159416" cy="3568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90" u="none" cap="none" strike="noStrike">
                <a:solidFill>
                  <a:srgbClr val="F5FFF5"/>
                </a:solidFill>
                <a:latin typeface="DM Sans"/>
                <a:ea typeface="DM Sans"/>
                <a:cs typeface="DM Sans"/>
                <a:sym typeface="DM Sans"/>
              </a:rPr>
              <a:t>Metodología ágil permite realizar entregas incrementales mediante sprints semanales. Esto facilita la retroalimentación continua y ajustes rápidos, asegurando que el proyecto avance acorde a los plazos establecidos y los requisitos técnicos emergentes.</a:t>
            </a:r>
            <a:endParaRPr/>
          </a:p>
          <a:p>
            <a:pPr indent="0" lvl="0" marL="0" marR="0" rtl="0" algn="ctr">
              <a:lnSpc>
                <a:spcPct val="918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0" u="none" cap="none" strike="noStrike">
              <a:solidFill>
                <a:srgbClr val="F5FFF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2" name="Google Shape;212;p6"/>
          <p:cNvSpPr/>
          <p:nvPr/>
        </p:nvSpPr>
        <p:spPr>
          <a:xfrm>
            <a:off x="-2622339" y="7919689"/>
            <a:ext cx="6452848" cy="5596379"/>
          </a:xfrm>
          <a:custGeom>
            <a:rect b="b" l="l" r="r" t="t"/>
            <a:pathLst>
              <a:path extrusionOk="0"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3" name="Google Shape;213;p6"/>
          <p:cNvSpPr/>
          <p:nvPr/>
        </p:nvSpPr>
        <p:spPr>
          <a:xfrm rot="10800000">
            <a:off x="13367400" y="-2798190"/>
            <a:ext cx="6452848" cy="5596379"/>
          </a:xfrm>
          <a:custGeom>
            <a:rect b="b" l="l" r="r" t="t"/>
            <a:pathLst>
              <a:path extrusionOk="0"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4" name="Google Shape;214;p6"/>
          <p:cNvSpPr/>
          <p:nvPr/>
        </p:nvSpPr>
        <p:spPr>
          <a:xfrm>
            <a:off x="8704179" y="1028700"/>
            <a:ext cx="879643" cy="1273167"/>
          </a:xfrm>
          <a:custGeom>
            <a:rect b="b" l="l" r="r" t="t"/>
            <a:pathLst>
              <a:path extrusionOk="0" h="1273167" w="879643">
                <a:moveTo>
                  <a:pt x="0" y="0"/>
                </a:moveTo>
                <a:lnTo>
                  <a:pt x="879642" y="0"/>
                </a:lnTo>
                <a:lnTo>
                  <a:pt x="879642" y="1273167"/>
                </a:lnTo>
                <a:lnTo>
                  <a:pt x="0" y="12731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7"/>
          <p:cNvSpPr/>
          <p:nvPr/>
        </p:nvSpPr>
        <p:spPr>
          <a:xfrm>
            <a:off x="-2339434" y="38983"/>
            <a:ext cx="6279570" cy="10287000"/>
          </a:xfrm>
          <a:custGeom>
            <a:rect b="b" l="l" r="r" t="t"/>
            <a:pathLst>
              <a:path extrusionOk="0" h="10287000" w="6279570">
                <a:moveTo>
                  <a:pt x="0" y="0"/>
                </a:moveTo>
                <a:lnTo>
                  <a:pt x="6279570" y="0"/>
                </a:lnTo>
                <a:lnTo>
                  <a:pt x="627957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899" l="0" r="-11109" t="-900"/>
            </a:stretch>
          </a:blipFill>
          <a:ln>
            <a:noFill/>
          </a:ln>
        </p:spPr>
      </p:sp>
      <p:sp>
        <p:nvSpPr>
          <p:cNvPr id="220" name="Google Shape;220;p7"/>
          <p:cNvSpPr/>
          <p:nvPr/>
        </p:nvSpPr>
        <p:spPr>
          <a:xfrm>
            <a:off x="-5993373" y="-5458262"/>
            <a:ext cx="10196686" cy="10196686"/>
          </a:xfrm>
          <a:custGeom>
            <a:rect b="b" l="l" r="r" t="t"/>
            <a:pathLst>
              <a:path extrusionOk="0" h="10196686" w="10196686">
                <a:moveTo>
                  <a:pt x="0" y="0"/>
                </a:moveTo>
                <a:lnTo>
                  <a:pt x="10196686" y="0"/>
                </a:lnTo>
                <a:lnTo>
                  <a:pt x="10196686" y="10196685"/>
                </a:lnTo>
                <a:lnTo>
                  <a:pt x="0" y="10196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1" name="Google Shape;221;p7"/>
          <p:cNvSpPr/>
          <p:nvPr/>
        </p:nvSpPr>
        <p:spPr>
          <a:xfrm>
            <a:off x="14697329" y="6667836"/>
            <a:ext cx="8414387" cy="8414387"/>
          </a:xfrm>
          <a:custGeom>
            <a:rect b="b" l="l" r="r" t="t"/>
            <a:pathLst>
              <a:path extrusionOk="0" h="8414387" w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2" name="Google Shape;222;p7"/>
          <p:cNvSpPr txBox="1"/>
          <p:nvPr/>
        </p:nvSpPr>
        <p:spPr>
          <a:xfrm>
            <a:off x="6922994" y="1289937"/>
            <a:ext cx="6207087" cy="1009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6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CONCLUSIÓN</a:t>
            </a:r>
            <a:endParaRPr/>
          </a:p>
        </p:txBody>
      </p:sp>
      <p:grpSp>
        <p:nvGrpSpPr>
          <p:cNvPr id="223" name="Google Shape;223;p7"/>
          <p:cNvGrpSpPr/>
          <p:nvPr/>
        </p:nvGrpSpPr>
        <p:grpSpPr>
          <a:xfrm>
            <a:off x="9455351" y="2717728"/>
            <a:ext cx="1142373" cy="1142373"/>
            <a:chOff x="0" y="0"/>
            <a:chExt cx="812800" cy="812800"/>
          </a:xfrm>
        </p:grpSpPr>
        <p:sp>
          <p:nvSpPr>
            <p:cNvPr id="224" name="Google Shape;224;p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6" name="Google Shape;226;p7"/>
          <p:cNvSpPr txBox="1"/>
          <p:nvPr/>
        </p:nvSpPr>
        <p:spPr>
          <a:xfrm>
            <a:off x="4944833" y="4479227"/>
            <a:ext cx="10163410" cy="32529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Este proyecto representa una oportunidad única para solucionar problemas comunes en el monitoreo de datos estructurales en tiempo real, aplicando la experiencia acumulada en sistemas embebidos, plataformas web y automatización industrial. La solución conceptual será capaz de cumplir con las expectativas del curso y mostrar su viabilidad técnica.</a:t>
            </a:r>
            <a:endParaRPr/>
          </a:p>
        </p:txBody>
      </p:sp>
      <p:sp>
        <p:nvSpPr>
          <p:cNvPr id="227" name="Google Shape;227;p7"/>
          <p:cNvSpPr/>
          <p:nvPr/>
        </p:nvSpPr>
        <p:spPr>
          <a:xfrm>
            <a:off x="9733734" y="2966691"/>
            <a:ext cx="585607" cy="669613"/>
          </a:xfrm>
          <a:custGeom>
            <a:rect b="b" l="l" r="r" t="t"/>
            <a:pathLst>
              <a:path extrusionOk="0" h="669613" w="585607">
                <a:moveTo>
                  <a:pt x="0" y="0"/>
                </a:moveTo>
                <a:lnTo>
                  <a:pt x="585608" y="0"/>
                </a:lnTo>
                <a:lnTo>
                  <a:pt x="585608" y="669614"/>
                </a:lnTo>
                <a:lnTo>
                  <a:pt x="0" y="6696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5DA0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8"/>
          <p:cNvGrpSpPr/>
          <p:nvPr/>
        </p:nvGrpSpPr>
        <p:grpSpPr>
          <a:xfrm>
            <a:off x="4523064" y="3736111"/>
            <a:ext cx="2845162" cy="4538173"/>
            <a:chOff x="0" y="-47625"/>
            <a:chExt cx="862412" cy="1375588"/>
          </a:xfrm>
        </p:grpSpPr>
        <p:sp>
          <p:nvSpPr>
            <p:cNvPr id="233" name="Google Shape;233;p8"/>
            <p:cNvSpPr/>
            <p:nvPr/>
          </p:nvSpPr>
          <p:spPr>
            <a:xfrm>
              <a:off x="0" y="0"/>
              <a:ext cx="862412" cy="1327963"/>
            </a:xfrm>
            <a:custGeom>
              <a:rect b="b" l="l" r="r" t="t"/>
              <a:pathLst>
                <a:path extrusionOk="0"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234" name="Google Shape;234;p8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5" name="Google Shape;235;p8"/>
          <p:cNvGrpSpPr/>
          <p:nvPr/>
        </p:nvGrpSpPr>
        <p:grpSpPr>
          <a:xfrm>
            <a:off x="4683808" y="4137741"/>
            <a:ext cx="2463446" cy="2391084"/>
            <a:chOff x="-23042" y="66269"/>
            <a:chExt cx="6542159" cy="6349987"/>
          </a:xfrm>
        </p:grpSpPr>
        <p:sp>
          <p:nvSpPr>
            <p:cNvPr id="236" name="Google Shape;236;p8"/>
            <p:cNvSpPr/>
            <p:nvPr/>
          </p:nvSpPr>
          <p:spPr>
            <a:xfrm>
              <a:off x="-23042" y="119185"/>
              <a:ext cx="6542159" cy="6244242"/>
            </a:xfrm>
            <a:custGeom>
              <a:rect b="b" l="l" r="r" t="t"/>
              <a:pathLst>
                <a:path extrusionOk="0"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222" r="222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73038" y="66269"/>
              <a:ext cx="6350000" cy="6349987"/>
            </a:xfrm>
            <a:custGeom>
              <a:rect b="b" l="l" r="r" t="t"/>
              <a:pathLst>
                <a:path extrusionOk="0"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8"/>
          <p:cNvGrpSpPr/>
          <p:nvPr/>
        </p:nvGrpSpPr>
        <p:grpSpPr>
          <a:xfrm>
            <a:off x="7721419" y="3736111"/>
            <a:ext cx="2845162" cy="4538173"/>
            <a:chOff x="0" y="-47625"/>
            <a:chExt cx="862412" cy="1375588"/>
          </a:xfrm>
        </p:grpSpPr>
        <p:sp>
          <p:nvSpPr>
            <p:cNvPr id="239" name="Google Shape;239;p8"/>
            <p:cNvSpPr/>
            <p:nvPr/>
          </p:nvSpPr>
          <p:spPr>
            <a:xfrm>
              <a:off x="0" y="0"/>
              <a:ext cx="862412" cy="1327963"/>
            </a:xfrm>
            <a:custGeom>
              <a:rect b="b" l="l" r="r" t="t"/>
              <a:pathLst>
                <a:path extrusionOk="0"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240" name="Google Shape;240;p8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1" name="Google Shape;241;p8"/>
          <p:cNvGrpSpPr/>
          <p:nvPr/>
        </p:nvGrpSpPr>
        <p:grpSpPr>
          <a:xfrm>
            <a:off x="7882163" y="4137741"/>
            <a:ext cx="2463446" cy="2391084"/>
            <a:chOff x="-23042" y="66269"/>
            <a:chExt cx="6542159" cy="6349987"/>
          </a:xfrm>
        </p:grpSpPr>
        <p:sp>
          <p:nvSpPr>
            <p:cNvPr id="242" name="Google Shape;242;p8"/>
            <p:cNvSpPr/>
            <p:nvPr/>
          </p:nvSpPr>
          <p:spPr>
            <a:xfrm>
              <a:off x="-23042" y="119185"/>
              <a:ext cx="6542159" cy="6244242"/>
            </a:xfrm>
            <a:custGeom>
              <a:rect b="b" l="l" r="r" t="t"/>
              <a:pathLst>
                <a:path extrusionOk="0"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11410" l="222" r="222" t="-11411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73038" y="66269"/>
              <a:ext cx="6350000" cy="6349987"/>
            </a:xfrm>
            <a:custGeom>
              <a:rect b="b" l="l" r="r" t="t"/>
              <a:pathLst>
                <a:path extrusionOk="0"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" name="Google Shape;244;p8"/>
          <p:cNvGrpSpPr/>
          <p:nvPr/>
        </p:nvGrpSpPr>
        <p:grpSpPr>
          <a:xfrm>
            <a:off x="10919774" y="3736111"/>
            <a:ext cx="2845162" cy="4538173"/>
            <a:chOff x="0" y="-47625"/>
            <a:chExt cx="862412" cy="1375588"/>
          </a:xfrm>
        </p:grpSpPr>
        <p:sp>
          <p:nvSpPr>
            <p:cNvPr id="245" name="Google Shape;245;p8"/>
            <p:cNvSpPr/>
            <p:nvPr/>
          </p:nvSpPr>
          <p:spPr>
            <a:xfrm>
              <a:off x="0" y="0"/>
              <a:ext cx="862412" cy="1327963"/>
            </a:xfrm>
            <a:custGeom>
              <a:rect b="b" l="l" r="r" t="t"/>
              <a:pathLst>
                <a:path extrusionOk="0" h="1327963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>
              <a:noFill/>
            </a:ln>
          </p:spPr>
        </p:sp>
        <p:sp>
          <p:nvSpPr>
            <p:cNvPr id="246" name="Google Shape;246;p8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7" name="Google Shape;247;p8"/>
          <p:cNvGrpSpPr/>
          <p:nvPr/>
        </p:nvGrpSpPr>
        <p:grpSpPr>
          <a:xfrm>
            <a:off x="11080518" y="4137741"/>
            <a:ext cx="2463446" cy="2391084"/>
            <a:chOff x="-23042" y="66269"/>
            <a:chExt cx="6542159" cy="6349987"/>
          </a:xfrm>
        </p:grpSpPr>
        <p:sp>
          <p:nvSpPr>
            <p:cNvPr id="248" name="Google Shape;248;p8"/>
            <p:cNvSpPr/>
            <p:nvPr/>
          </p:nvSpPr>
          <p:spPr>
            <a:xfrm>
              <a:off x="-23042" y="119185"/>
              <a:ext cx="6542159" cy="6244242"/>
            </a:xfrm>
            <a:custGeom>
              <a:rect b="b" l="l" r="r" t="t"/>
              <a:pathLst>
                <a:path extrusionOk="0"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222" r="222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73038" y="66269"/>
              <a:ext cx="6350000" cy="6349987"/>
            </a:xfrm>
            <a:custGeom>
              <a:rect b="b" l="l" r="r" t="t"/>
              <a:pathLst>
                <a:path extrusionOk="0"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0" name="Google Shape;250;p8"/>
          <p:cNvSpPr/>
          <p:nvPr/>
        </p:nvSpPr>
        <p:spPr>
          <a:xfrm>
            <a:off x="4523064" y="8274283"/>
            <a:ext cx="2845162" cy="301305"/>
          </a:xfrm>
          <a:custGeom>
            <a:rect b="b" l="l" r="r" t="t"/>
            <a:pathLst>
              <a:path extrusionOk="0" h="301305" w="2845162">
                <a:moveTo>
                  <a:pt x="0" y="0"/>
                </a:moveTo>
                <a:lnTo>
                  <a:pt x="2845162" y="0"/>
                </a:lnTo>
                <a:lnTo>
                  <a:pt x="2845162" y="301305"/>
                </a:lnTo>
                <a:lnTo>
                  <a:pt x="0" y="3013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-86494"/>
            </a:stretch>
          </a:blipFill>
          <a:ln>
            <a:noFill/>
          </a:ln>
        </p:spPr>
      </p:sp>
      <p:sp>
        <p:nvSpPr>
          <p:cNvPr id="251" name="Google Shape;251;p8"/>
          <p:cNvSpPr/>
          <p:nvPr/>
        </p:nvSpPr>
        <p:spPr>
          <a:xfrm>
            <a:off x="7721419" y="8274283"/>
            <a:ext cx="2845162" cy="301305"/>
          </a:xfrm>
          <a:custGeom>
            <a:rect b="b" l="l" r="r" t="t"/>
            <a:pathLst>
              <a:path extrusionOk="0" h="301305" w="2845162">
                <a:moveTo>
                  <a:pt x="0" y="0"/>
                </a:moveTo>
                <a:lnTo>
                  <a:pt x="2845162" y="0"/>
                </a:lnTo>
                <a:lnTo>
                  <a:pt x="2845162" y="301305"/>
                </a:lnTo>
                <a:lnTo>
                  <a:pt x="0" y="3013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-86494"/>
            </a:stretch>
          </a:blipFill>
          <a:ln>
            <a:noFill/>
          </a:ln>
        </p:spPr>
      </p:sp>
      <p:sp>
        <p:nvSpPr>
          <p:cNvPr id="252" name="Google Shape;252;p8"/>
          <p:cNvSpPr/>
          <p:nvPr/>
        </p:nvSpPr>
        <p:spPr>
          <a:xfrm>
            <a:off x="10919774" y="8274283"/>
            <a:ext cx="2845162" cy="301305"/>
          </a:xfrm>
          <a:custGeom>
            <a:rect b="b" l="l" r="r" t="t"/>
            <a:pathLst>
              <a:path extrusionOk="0" h="301305" w="2845162">
                <a:moveTo>
                  <a:pt x="0" y="0"/>
                </a:moveTo>
                <a:lnTo>
                  <a:pt x="2845162" y="0"/>
                </a:lnTo>
                <a:lnTo>
                  <a:pt x="2845162" y="301305"/>
                </a:lnTo>
                <a:lnTo>
                  <a:pt x="0" y="3013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-86494"/>
            </a:stretch>
          </a:blipFill>
          <a:ln>
            <a:noFill/>
          </a:ln>
        </p:spPr>
      </p:sp>
      <p:grpSp>
        <p:nvGrpSpPr>
          <p:cNvPr id="253" name="Google Shape;253;p8"/>
          <p:cNvGrpSpPr/>
          <p:nvPr/>
        </p:nvGrpSpPr>
        <p:grpSpPr>
          <a:xfrm>
            <a:off x="-690640" y="-1687711"/>
            <a:ext cx="19210521" cy="4598039"/>
            <a:chOff x="0" y="-38100"/>
            <a:chExt cx="5059561" cy="1211006"/>
          </a:xfrm>
        </p:grpSpPr>
        <p:sp>
          <p:nvSpPr>
            <p:cNvPr id="254" name="Google Shape;254;p8"/>
            <p:cNvSpPr/>
            <p:nvPr/>
          </p:nvSpPr>
          <p:spPr>
            <a:xfrm>
              <a:off x="0" y="0"/>
              <a:ext cx="5059561" cy="1172906"/>
            </a:xfrm>
            <a:custGeom>
              <a:rect b="b" l="l" r="r" t="t"/>
              <a:pathLst>
                <a:path extrusionOk="0" h="1172906" w="5059561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  <a:ln cap="sq" cmpd="sng" w="38100">
              <a:solidFill>
                <a:srgbClr val="56AEF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55" name="Google Shape;255;p8"/>
            <p:cNvSpPr txBox="1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4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6" name="Google Shape;256;p8"/>
          <p:cNvSpPr/>
          <p:nvPr/>
        </p:nvSpPr>
        <p:spPr>
          <a:xfrm>
            <a:off x="16804754" y="9074551"/>
            <a:ext cx="1715127" cy="1715127"/>
          </a:xfrm>
          <a:custGeom>
            <a:rect b="b" l="l" r="r" t="t"/>
            <a:pathLst>
              <a:path extrusionOk="0"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7" name="Google Shape;257;p8"/>
          <p:cNvSpPr/>
          <p:nvPr/>
        </p:nvSpPr>
        <p:spPr>
          <a:xfrm>
            <a:off x="-363441" y="-390286"/>
            <a:ext cx="1715127" cy="1715127"/>
          </a:xfrm>
          <a:custGeom>
            <a:rect b="b" l="l" r="r" t="t"/>
            <a:pathLst>
              <a:path extrusionOk="0"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8" name="Google Shape;258;p8"/>
          <p:cNvSpPr/>
          <p:nvPr/>
        </p:nvSpPr>
        <p:spPr>
          <a:xfrm>
            <a:off x="14398071" y="-136788"/>
            <a:ext cx="2988937" cy="570615"/>
          </a:xfrm>
          <a:custGeom>
            <a:rect b="b" l="l" r="r" t="t"/>
            <a:pathLst>
              <a:path extrusionOk="0"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9" name="Google Shape;259;p8"/>
          <p:cNvSpPr/>
          <p:nvPr/>
        </p:nvSpPr>
        <p:spPr>
          <a:xfrm>
            <a:off x="900991" y="9922935"/>
            <a:ext cx="2988937" cy="570615"/>
          </a:xfrm>
          <a:custGeom>
            <a:rect b="b" l="l" r="r" t="t"/>
            <a:pathLst>
              <a:path extrusionOk="0"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0" name="Google Shape;260;p8"/>
          <p:cNvSpPr txBox="1"/>
          <p:nvPr/>
        </p:nvSpPr>
        <p:spPr>
          <a:xfrm>
            <a:off x="3919280" y="1626663"/>
            <a:ext cx="10450651" cy="733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6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NUESTRO EQUIPO</a:t>
            </a:r>
            <a:endParaRPr/>
          </a:p>
        </p:txBody>
      </p:sp>
      <p:sp>
        <p:nvSpPr>
          <p:cNvPr id="261" name="Google Shape;261;p8"/>
          <p:cNvSpPr txBox="1"/>
          <p:nvPr/>
        </p:nvSpPr>
        <p:spPr>
          <a:xfrm>
            <a:off x="4670331" y="6730047"/>
            <a:ext cx="2470628" cy="3705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8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77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Yo</a:t>
            </a:r>
            <a:endParaRPr/>
          </a:p>
        </p:txBody>
      </p:sp>
      <p:sp>
        <p:nvSpPr>
          <p:cNvPr id="262" name="Google Shape;262;p8"/>
          <p:cNvSpPr txBox="1"/>
          <p:nvPr/>
        </p:nvSpPr>
        <p:spPr>
          <a:xfrm>
            <a:off x="4864407" y="7632887"/>
            <a:ext cx="2082476" cy="275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Lider I+D</a:t>
            </a:r>
            <a:endParaRPr/>
          </a:p>
        </p:txBody>
      </p:sp>
      <p:sp>
        <p:nvSpPr>
          <p:cNvPr id="263" name="Google Shape;263;p8"/>
          <p:cNvSpPr txBox="1"/>
          <p:nvPr/>
        </p:nvSpPr>
        <p:spPr>
          <a:xfrm>
            <a:off x="8235227" y="6730047"/>
            <a:ext cx="1817546" cy="3705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8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77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Yo</a:t>
            </a:r>
            <a:endParaRPr/>
          </a:p>
        </p:txBody>
      </p:sp>
      <p:sp>
        <p:nvSpPr>
          <p:cNvPr id="264" name="Google Shape;264;p8"/>
          <p:cNvSpPr txBox="1"/>
          <p:nvPr/>
        </p:nvSpPr>
        <p:spPr>
          <a:xfrm>
            <a:off x="8062762" y="7632887"/>
            <a:ext cx="2082476" cy="275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Programador</a:t>
            </a:r>
            <a:endParaRPr/>
          </a:p>
        </p:txBody>
      </p:sp>
      <p:sp>
        <p:nvSpPr>
          <p:cNvPr id="265" name="Google Shape;265;p8"/>
          <p:cNvSpPr txBox="1"/>
          <p:nvPr/>
        </p:nvSpPr>
        <p:spPr>
          <a:xfrm>
            <a:off x="11433582" y="6730047"/>
            <a:ext cx="1817546" cy="3705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8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77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Yo</a:t>
            </a:r>
            <a:endParaRPr/>
          </a:p>
        </p:txBody>
      </p:sp>
      <p:sp>
        <p:nvSpPr>
          <p:cNvPr id="266" name="Google Shape;266;p8"/>
          <p:cNvSpPr txBox="1"/>
          <p:nvPr/>
        </p:nvSpPr>
        <p:spPr>
          <a:xfrm>
            <a:off x="11301117" y="7651993"/>
            <a:ext cx="2082476" cy="5514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57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Gerente de proyecto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51D40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9"/>
          <p:cNvSpPr/>
          <p:nvPr/>
        </p:nvSpPr>
        <p:spPr>
          <a:xfrm>
            <a:off x="16683520" y="1590911"/>
            <a:ext cx="2651835" cy="2651835"/>
          </a:xfrm>
          <a:custGeom>
            <a:rect b="b" l="l" r="r" t="t"/>
            <a:pathLst>
              <a:path extrusionOk="0"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0999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2" name="Google Shape;272;p9"/>
          <p:cNvSpPr/>
          <p:nvPr/>
        </p:nvSpPr>
        <p:spPr>
          <a:xfrm>
            <a:off x="10637321" y="2636321"/>
            <a:ext cx="7650679" cy="7650679"/>
          </a:xfrm>
          <a:custGeom>
            <a:rect b="b" l="l" r="r" t="t"/>
            <a:pathLst>
              <a:path extrusionOk="0" h="3331210" w="3331210">
                <a:moveTo>
                  <a:pt x="3331210" y="3331210"/>
                </a:moveTo>
                <a:lnTo>
                  <a:pt x="0" y="3331210"/>
                </a:lnTo>
                <a:cubicBezTo>
                  <a:pt x="0" y="1490980"/>
                  <a:pt x="1490980" y="0"/>
                  <a:pt x="3331210" y="0"/>
                </a:cubicBezTo>
                <a:lnTo>
                  <a:pt x="3331210" y="333121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4998" r="-24998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9"/>
          <p:cNvSpPr txBox="1"/>
          <p:nvPr/>
        </p:nvSpPr>
        <p:spPr>
          <a:xfrm>
            <a:off x="2255514" y="5730689"/>
            <a:ext cx="9364819" cy="617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95" u="none" cap="none" strike="noStrike">
                <a:solidFill>
                  <a:srgbClr val="4BD1FB"/>
                </a:solidFill>
                <a:latin typeface="DM Sans"/>
                <a:ea typeface="DM Sans"/>
                <a:cs typeface="DM Sans"/>
                <a:sym typeface="DM Sans"/>
              </a:rPr>
              <a:t>Contactanos</a:t>
            </a:r>
            <a:endParaRPr/>
          </a:p>
        </p:txBody>
      </p:sp>
      <p:sp>
        <p:nvSpPr>
          <p:cNvPr id="274" name="Google Shape;274;p9"/>
          <p:cNvSpPr txBox="1"/>
          <p:nvPr/>
        </p:nvSpPr>
        <p:spPr>
          <a:xfrm>
            <a:off x="2255514" y="2764429"/>
            <a:ext cx="10434893" cy="2632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53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Gracias por</a:t>
            </a:r>
            <a:endParaRPr/>
          </a:p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53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 participación</a:t>
            </a:r>
            <a:endParaRPr/>
          </a:p>
        </p:txBody>
      </p:sp>
      <p:sp>
        <p:nvSpPr>
          <p:cNvPr id="275" name="Google Shape;275;p9"/>
          <p:cNvSpPr txBox="1"/>
          <p:nvPr/>
        </p:nvSpPr>
        <p:spPr>
          <a:xfrm>
            <a:off x="2255514" y="2462440"/>
            <a:ext cx="1810574" cy="3382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3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2167" u="none" cap="none" strike="noStrike">
                <a:solidFill>
                  <a:srgbClr val="56AEFF"/>
                </a:solidFill>
                <a:latin typeface="Sansita"/>
                <a:ea typeface="Sansita"/>
                <a:cs typeface="Sansita"/>
                <a:sym typeface="Sansita"/>
              </a:rPr>
              <a:t>MKDesigns</a:t>
            </a:r>
            <a:endParaRPr/>
          </a:p>
        </p:txBody>
      </p:sp>
      <p:sp>
        <p:nvSpPr>
          <p:cNvPr id="276" name="Google Shape;276;p9"/>
          <p:cNvSpPr/>
          <p:nvPr/>
        </p:nvSpPr>
        <p:spPr>
          <a:xfrm>
            <a:off x="2264153" y="6653048"/>
            <a:ext cx="673858" cy="673858"/>
          </a:xfrm>
          <a:custGeom>
            <a:rect b="b" l="l" r="r" t="t"/>
            <a:pathLst>
              <a:path extrusionOk="0" h="673858" w="673858">
                <a:moveTo>
                  <a:pt x="0" y="0"/>
                </a:moveTo>
                <a:lnTo>
                  <a:pt x="673858" y="0"/>
                </a:lnTo>
                <a:lnTo>
                  <a:pt x="673858" y="673858"/>
                </a:lnTo>
                <a:lnTo>
                  <a:pt x="0" y="6738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7" name="Google Shape;277;p9"/>
          <p:cNvSpPr/>
          <p:nvPr/>
        </p:nvSpPr>
        <p:spPr>
          <a:xfrm>
            <a:off x="2255514" y="7632127"/>
            <a:ext cx="682497" cy="682497"/>
          </a:xfrm>
          <a:custGeom>
            <a:rect b="b" l="l" r="r" t="t"/>
            <a:pathLst>
              <a:path extrusionOk="0" h="682497" w="682497">
                <a:moveTo>
                  <a:pt x="0" y="0"/>
                </a:moveTo>
                <a:lnTo>
                  <a:pt x="682497" y="0"/>
                </a:lnTo>
                <a:lnTo>
                  <a:pt x="682497" y="682497"/>
                </a:lnTo>
                <a:lnTo>
                  <a:pt x="0" y="6824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8" name="Google Shape;278;p9"/>
          <p:cNvSpPr txBox="1"/>
          <p:nvPr/>
        </p:nvSpPr>
        <p:spPr>
          <a:xfrm>
            <a:off x="3101701" y="7755632"/>
            <a:ext cx="5437025" cy="435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74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el.retamales@duocuc.cl</a:t>
            </a:r>
            <a:endParaRPr/>
          </a:p>
        </p:txBody>
      </p:sp>
      <p:sp>
        <p:nvSpPr>
          <p:cNvPr id="279" name="Google Shape;279;p9"/>
          <p:cNvSpPr txBox="1"/>
          <p:nvPr/>
        </p:nvSpPr>
        <p:spPr>
          <a:xfrm>
            <a:off x="3101701" y="6804122"/>
            <a:ext cx="3252417" cy="435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74" u="none" cap="none" strike="noStrike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+56 9 3193 8678</a:t>
            </a:r>
            <a:endParaRPr/>
          </a:p>
        </p:txBody>
      </p:sp>
      <p:sp>
        <p:nvSpPr>
          <p:cNvPr id="280" name="Google Shape;280;p9"/>
          <p:cNvSpPr/>
          <p:nvPr/>
        </p:nvSpPr>
        <p:spPr>
          <a:xfrm>
            <a:off x="-789475" y="-570381"/>
            <a:ext cx="2651835" cy="2651835"/>
          </a:xfrm>
          <a:custGeom>
            <a:rect b="b" l="l" r="r" t="t"/>
            <a:pathLst>
              <a:path extrusionOk="0"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0999"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